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6" r:id="rId3"/>
    <p:sldId id="296" r:id="rId4"/>
    <p:sldId id="297" r:id="rId5"/>
    <p:sldId id="258" r:id="rId6"/>
    <p:sldId id="259" r:id="rId7"/>
    <p:sldId id="260" r:id="rId8"/>
    <p:sldId id="298" r:id="rId9"/>
    <p:sldId id="328" r:id="rId10"/>
    <p:sldId id="301" r:id="rId11"/>
    <p:sldId id="330" r:id="rId12"/>
    <p:sldId id="265" r:id="rId13"/>
    <p:sldId id="264" r:id="rId14"/>
    <p:sldId id="325" r:id="rId15"/>
    <p:sldId id="326" r:id="rId16"/>
    <p:sldId id="268" r:id="rId17"/>
    <p:sldId id="270" r:id="rId18"/>
    <p:sldId id="271" r:id="rId19"/>
    <p:sldId id="272" r:id="rId20"/>
    <p:sldId id="273" r:id="rId21"/>
    <p:sldId id="274" r:id="rId22"/>
    <p:sldId id="276" r:id="rId23"/>
    <p:sldId id="277" r:id="rId24"/>
    <p:sldId id="278" r:id="rId25"/>
    <p:sldId id="279" r:id="rId26"/>
    <p:sldId id="280" r:id="rId27"/>
    <p:sldId id="329" r:id="rId28"/>
    <p:sldId id="281" r:id="rId29"/>
    <p:sldId id="282" r:id="rId30"/>
    <p:sldId id="283" r:id="rId31"/>
    <p:sldId id="284" r:id="rId32"/>
    <p:sldId id="285" r:id="rId33"/>
    <p:sldId id="286" r:id="rId34"/>
    <p:sldId id="287" r:id="rId35"/>
    <p:sldId id="288" r:id="rId36"/>
    <p:sldId id="334" r:id="rId37"/>
    <p:sldId id="333" r:id="rId38"/>
    <p:sldId id="331" r:id="rId39"/>
    <p:sldId id="332" r:id="rId40"/>
    <p:sldId id="289" r:id="rId41"/>
    <p:sldId id="290" r:id="rId42"/>
    <p:sldId id="295" r:id="rId43"/>
    <p:sldId id="291" r:id="rId44"/>
    <p:sldId id="292" r:id="rId45"/>
    <p:sldId id="293" r:id="rId46"/>
    <p:sldId id="294" r:id="rId47"/>
    <p:sldId id="303" r:id="rId48"/>
    <p:sldId id="302" r:id="rId49"/>
    <p:sldId id="310" r:id="rId50"/>
    <p:sldId id="311" r:id="rId51"/>
    <p:sldId id="312" r:id="rId52"/>
    <p:sldId id="305" r:id="rId53"/>
    <p:sldId id="307" r:id="rId54"/>
    <p:sldId id="306" r:id="rId55"/>
    <p:sldId id="304" r:id="rId56"/>
    <p:sldId id="309" r:id="rId57"/>
    <p:sldId id="308" r:id="rId58"/>
    <p:sldId id="313" r:id="rId59"/>
    <p:sldId id="314" r:id="rId60"/>
    <p:sldId id="315" r:id="rId61"/>
    <p:sldId id="316" r:id="rId62"/>
    <p:sldId id="317" r:id="rId63"/>
    <p:sldId id="318" r:id="rId64"/>
    <p:sldId id="319" r:id="rId65"/>
    <p:sldId id="321" r:id="rId66"/>
    <p:sldId id="322" r:id="rId67"/>
    <p:sldId id="320" r:id="rId68"/>
    <p:sldId id="323" r:id="rId69"/>
    <p:sldId id="324" r:id="rId7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65" d="100"/>
          <a:sy n="65" d="100"/>
        </p:scale>
        <p:origin x="700"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89085876-0342-42AA-A4C4-3C3A34F0792F}" type="datetimeFigureOut">
              <a:rPr lang="en-US" smtClean="0"/>
              <a:t>03-Jul-24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250E23-24BA-4AA7-8421-46EA7C9D04ED}" type="slidenum">
              <a:rPr lang="en-US" smtClean="0"/>
              <a:t>‹#›</a:t>
            </a:fld>
            <a:endParaRPr lang="en-US"/>
          </a:p>
        </p:txBody>
      </p:sp>
    </p:spTree>
    <p:extLst>
      <p:ext uri="{BB962C8B-B14F-4D97-AF65-F5344CB8AC3E}">
        <p14:creationId xmlns:p14="http://schemas.microsoft.com/office/powerpoint/2010/main" val="2082556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9085876-0342-42AA-A4C4-3C3A34F0792F}" type="datetimeFigureOut">
              <a:rPr lang="en-US" smtClean="0"/>
              <a:t>03-Jul-24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250E23-24BA-4AA7-8421-46EA7C9D04ED}" type="slidenum">
              <a:rPr lang="en-US" smtClean="0"/>
              <a:t>‹#›</a:t>
            </a:fld>
            <a:endParaRPr lang="en-US"/>
          </a:p>
        </p:txBody>
      </p:sp>
    </p:spTree>
    <p:extLst>
      <p:ext uri="{BB962C8B-B14F-4D97-AF65-F5344CB8AC3E}">
        <p14:creationId xmlns:p14="http://schemas.microsoft.com/office/powerpoint/2010/main" val="20789620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9085876-0342-42AA-A4C4-3C3A34F0792F}" type="datetimeFigureOut">
              <a:rPr lang="en-US" smtClean="0"/>
              <a:t>03-Jul-24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250E23-24BA-4AA7-8421-46EA7C9D04ED}" type="slidenum">
              <a:rPr lang="en-US" smtClean="0"/>
              <a:t>‹#›</a:t>
            </a:fld>
            <a:endParaRPr lang="en-US"/>
          </a:p>
        </p:txBody>
      </p:sp>
    </p:spTree>
    <p:extLst>
      <p:ext uri="{BB962C8B-B14F-4D97-AF65-F5344CB8AC3E}">
        <p14:creationId xmlns:p14="http://schemas.microsoft.com/office/powerpoint/2010/main" val="3850198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9085876-0342-42AA-A4C4-3C3A34F0792F}" type="datetimeFigureOut">
              <a:rPr lang="en-US" smtClean="0"/>
              <a:t>03-Jul-24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250E23-24BA-4AA7-8421-46EA7C9D04ED}" type="slidenum">
              <a:rPr lang="en-US" smtClean="0"/>
              <a:t>‹#›</a:t>
            </a:fld>
            <a:endParaRPr lang="en-US"/>
          </a:p>
        </p:txBody>
      </p:sp>
    </p:spTree>
    <p:extLst>
      <p:ext uri="{BB962C8B-B14F-4D97-AF65-F5344CB8AC3E}">
        <p14:creationId xmlns:p14="http://schemas.microsoft.com/office/powerpoint/2010/main" val="7074547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89085876-0342-42AA-A4C4-3C3A34F0792F}" type="datetimeFigureOut">
              <a:rPr lang="en-US" smtClean="0"/>
              <a:t>03-Jul-24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250E23-24BA-4AA7-8421-46EA7C9D04ED}" type="slidenum">
              <a:rPr lang="en-US" smtClean="0"/>
              <a:t>‹#›</a:t>
            </a:fld>
            <a:endParaRPr lang="en-US"/>
          </a:p>
        </p:txBody>
      </p:sp>
    </p:spTree>
    <p:extLst>
      <p:ext uri="{BB962C8B-B14F-4D97-AF65-F5344CB8AC3E}">
        <p14:creationId xmlns:p14="http://schemas.microsoft.com/office/powerpoint/2010/main" val="37767820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89085876-0342-42AA-A4C4-3C3A34F0792F}" type="datetimeFigureOut">
              <a:rPr lang="en-US" smtClean="0"/>
              <a:t>03-Jul-24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C250E23-24BA-4AA7-8421-46EA7C9D04ED}" type="slidenum">
              <a:rPr lang="en-US" smtClean="0"/>
              <a:t>‹#›</a:t>
            </a:fld>
            <a:endParaRPr lang="en-US"/>
          </a:p>
        </p:txBody>
      </p:sp>
    </p:spTree>
    <p:extLst>
      <p:ext uri="{BB962C8B-B14F-4D97-AF65-F5344CB8AC3E}">
        <p14:creationId xmlns:p14="http://schemas.microsoft.com/office/powerpoint/2010/main" val="9493413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89085876-0342-42AA-A4C4-3C3A34F0792F}" type="datetimeFigureOut">
              <a:rPr lang="en-US" smtClean="0"/>
              <a:t>03-Jul-24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C250E23-24BA-4AA7-8421-46EA7C9D04ED}" type="slidenum">
              <a:rPr lang="en-US" smtClean="0"/>
              <a:t>‹#›</a:t>
            </a:fld>
            <a:endParaRPr lang="en-US"/>
          </a:p>
        </p:txBody>
      </p:sp>
    </p:spTree>
    <p:extLst>
      <p:ext uri="{BB962C8B-B14F-4D97-AF65-F5344CB8AC3E}">
        <p14:creationId xmlns:p14="http://schemas.microsoft.com/office/powerpoint/2010/main" val="15818700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89085876-0342-42AA-A4C4-3C3A34F0792F}" type="datetimeFigureOut">
              <a:rPr lang="en-US" smtClean="0"/>
              <a:t>03-Jul-24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C250E23-24BA-4AA7-8421-46EA7C9D04ED}" type="slidenum">
              <a:rPr lang="en-US" smtClean="0"/>
              <a:t>‹#›</a:t>
            </a:fld>
            <a:endParaRPr lang="en-US"/>
          </a:p>
        </p:txBody>
      </p:sp>
    </p:spTree>
    <p:extLst>
      <p:ext uri="{BB962C8B-B14F-4D97-AF65-F5344CB8AC3E}">
        <p14:creationId xmlns:p14="http://schemas.microsoft.com/office/powerpoint/2010/main" val="2523082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9085876-0342-42AA-A4C4-3C3A34F0792F}" type="datetimeFigureOut">
              <a:rPr lang="en-US" smtClean="0"/>
              <a:t>03-Jul-24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C250E23-24BA-4AA7-8421-46EA7C9D04ED}" type="slidenum">
              <a:rPr lang="en-US" smtClean="0"/>
              <a:t>‹#›</a:t>
            </a:fld>
            <a:endParaRPr lang="en-US"/>
          </a:p>
        </p:txBody>
      </p:sp>
    </p:spTree>
    <p:extLst>
      <p:ext uri="{BB962C8B-B14F-4D97-AF65-F5344CB8AC3E}">
        <p14:creationId xmlns:p14="http://schemas.microsoft.com/office/powerpoint/2010/main" val="15953579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89085876-0342-42AA-A4C4-3C3A34F0792F}" type="datetimeFigureOut">
              <a:rPr lang="en-US" smtClean="0"/>
              <a:t>03-Jul-24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C250E23-24BA-4AA7-8421-46EA7C9D04ED}" type="slidenum">
              <a:rPr lang="en-US" smtClean="0"/>
              <a:t>‹#›</a:t>
            </a:fld>
            <a:endParaRPr lang="en-US"/>
          </a:p>
        </p:txBody>
      </p:sp>
    </p:spTree>
    <p:extLst>
      <p:ext uri="{BB962C8B-B14F-4D97-AF65-F5344CB8AC3E}">
        <p14:creationId xmlns:p14="http://schemas.microsoft.com/office/powerpoint/2010/main" val="9826836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89085876-0342-42AA-A4C4-3C3A34F0792F}" type="datetimeFigureOut">
              <a:rPr lang="en-US" smtClean="0"/>
              <a:t>03-Jul-24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C250E23-24BA-4AA7-8421-46EA7C9D04ED}" type="slidenum">
              <a:rPr lang="en-US" smtClean="0"/>
              <a:t>‹#›</a:t>
            </a:fld>
            <a:endParaRPr lang="en-US"/>
          </a:p>
        </p:txBody>
      </p:sp>
    </p:spTree>
    <p:extLst>
      <p:ext uri="{BB962C8B-B14F-4D97-AF65-F5344CB8AC3E}">
        <p14:creationId xmlns:p14="http://schemas.microsoft.com/office/powerpoint/2010/main" val="39380343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9085876-0342-42AA-A4C4-3C3A34F0792F}" type="datetimeFigureOut">
              <a:rPr lang="en-US" smtClean="0"/>
              <a:t>03-Jul-24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C250E23-24BA-4AA7-8421-46EA7C9D04ED}" type="slidenum">
              <a:rPr lang="en-US" smtClean="0"/>
              <a:t>‹#›</a:t>
            </a:fld>
            <a:endParaRPr lang="en-US"/>
          </a:p>
        </p:txBody>
      </p:sp>
    </p:spTree>
    <p:extLst>
      <p:ext uri="{BB962C8B-B14F-4D97-AF65-F5344CB8AC3E}">
        <p14:creationId xmlns:p14="http://schemas.microsoft.com/office/powerpoint/2010/main" val="234133304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 Id="rId4" Type="http://schemas.openxmlformats.org/officeDocument/2006/relationships/image" Target="../media/image52.png"/></Relationships>
</file>

<file path=ppt/slides/_rels/slide5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7.xml"/><Relationship Id="rId4" Type="http://schemas.openxmlformats.org/officeDocument/2006/relationships/image" Target="../media/image57.png"/></Relationships>
</file>

<file path=ppt/slides/_rels/slide6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 Id="rId5" Type="http://schemas.openxmlformats.org/officeDocument/2006/relationships/image" Target="../media/image62.png"/><Relationship Id="rId4" Type="http://schemas.openxmlformats.org/officeDocument/2006/relationships/image" Target="../media/image61.png"/></Relationships>
</file>

<file path=ppt/slides/_rels/slide6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32000" y="644525"/>
            <a:ext cx="8128000" cy="5568950"/>
          </a:xfrm>
          <a:prstGeom prst="rect">
            <a:avLst/>
          </a:prstGeom>
        </p:spPr>
      </p:pic>
    </p:spTree>
    <p:extLst>
      <p:ext uri="{BB962C8B-B14F-4D97-AF65-F5344CB8AC3E}">
        <p14:creationId xmlns:p14="http://schemas.microsoft.com/office/powerpoint/2010/main" val="142918935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32619" y="208367"/>
            <a:ext cx="11130116" cy="1754326"/>
          </a:xfrm>
          <a:prstGeom prst="rect">
            <a:avLst/>
          </a:prstGeom>
        </p:spPr>
        <p:txBody>
          <a:bodyPr wrap="square">
            <a:spAutoFit/>
          </a:bodyPr>
          <a:lstStyle/>
          <a:p>
            <a:pPr algn="just" fontAlgn="base"/>
            <a:r>
              <a:rPr lang="en-US" b="1" dirty="0">
                <a:solidFill>
                  <a:srgbClr val="273239"/>
                </a:solidFill>
                <a:latin typeface="Nunito"/>
              </a:rPr>
              <a:t>Difference between NoSQL Databases and SQL Databases:</a:t>
            </a:r>
          </a:p>
          <a:p>
            <a:pPr algn="just" fontAlgn="base">
              <a:buFont typeface="Arial" panose="020B0604020202020204" pitchFamily="34" charset="0"/>
              <a:buChar char="•"/>
            </a:pPr>
            <a:r>
              <a:rPr lang="en-US" dirty="0">
                <a:solidFill>
                  <a:srgbClr val="273239"/>
                </a:solidFill>
                <a:latin typeface="Nunito"/>
              </a:rPr>
              <a:t>NoSQL database schema is flexible while SQL database schema is rigid.</a:t>
            </a:r>
          </a:p>
          <a:p>
            <a:pPr algn="just" fontAlgn="base">
              <a:buFont typeface="Arial" panose="020B0604020202020204" pitchFamily="34" charset="0"/>
              <a:buChar char="•"/>
            </a:pPr>
            <a:r>
              <a:rPr lang="en-US" dirty="0">
                <a:solidFill>
                  <a:srgbClr val="273239"/>
                </a:solidFill>
                <a:latin typeface="Nunito"/>
              </a:rPr>
              <a:t>In NoSQL databases, queries are more immediate than SQL databases.</a:t>
            </a:r>
          </a:p>
          <a:p>
            <a:pPr algn="just" fontAlgn="base">
              <a:buFont typeface="Arial" panose="020B0604020202020204" pitchFamily="34" charset="0"/>
              <a:buChar char="•"/>
            </a:pPr>
            <a:r>
              <a:rPr lang="en-US" dirty="0">
                <a:solidFill>
                  <a:srgbClr val="273239"/>
                </a:solidFill>
                <a:latin typeface="Nunito"/>
              </a:rPr>
              <a:t>NoSQL databases are non-relational while SQL databases are relational.</a:t>
            </a:r>
          </a:p>
          <a:p>
            <a:pPr algn="just" fontAlgn="base">
              <a:buFont typeface="Arial" panose="020B0604020202020204" pitchFamily="34" charset="0"/>
              <a:buChar char="•"/>
            </a:pPr>
            <a:r>
              <a:rPr lang="en-US" dirty="0">
                <a:solidFill>
                  <a:srgbClr val="273239"/>
                </a:solidFill>
                <a:latin typeface="Nunito"/>
              </a:rPr>
              <a:t>NoSQL Examples -</a:t>
            </a:r>
            <a:r>
              <a:rPr lang="en-US" dirty="0" err="1">
                <a:solidFill>
                  <a:srgbClr val="273239"/>
                </a:solidFill>
                <a:latin typeface="Nunito"/>
              </a:rPr>
              <a:t>HBase</a:t>
            </a:r>
            <a:r>
              <a:rPr lang="en-US" dirty="0">
                <a:solidFill>
                  <a:srgbClr val="273239"/>
                </a:solidFill>
                <a:latin typeface="Nunito"/>
              </a:rPr>
              <a:t>, </a:t>
            </a:r>
            <a:r>
              <a:rPr lang="en-US" dirty="0" err="1">
                <a:solidFill>
                  <a:srgbClr val="273239"/>
                </a:solidFill>
                <a:latin typeface="Nunito"/>
              </a:rPr>
              <a:t>Bigtable</a:t>
            </a:r>
            <a:r>
              <a:rPr lang="en-US" dirty="0">
                <a:solidFill>
                  <a:srgbClr val="273239"/>
                </a:solidFill>
                <a:latin typeface="Nunito"/>
              </a:rPr>
              <a:t>.</a:t>
            </a:r>
          </a:p>
          <a:p>
            <a:pPr algn="just" fontAlgn="base">
              <a:buFont typeface="Arial" panose="020B0604020202020204" pitchFamily="34" charset="0"/>
              <a:buChar char="•"/>
            </a:pPr>
            <a:r>
              <a:rPr lang="en-US" dirty="0">
                <a:solidFill>
                  <a:srgbClr val="273239"/>
                </a:solidFill>
                <a:latin typeface="Nunito"/>
              </a:rPr>
              <a:t>SQL Examples- Sybase, Access, Oracle, and MySQL.</a:t>
            </a:r>
            <a:endParaRPr lang="en-US" b="0" i="0" dirty="0">
              <a:solidFill>
                <a:srgbClr val="273239"/>
              </a:solidFill>
              <a:effectLst/>
              <a:latin typeface="Nunito"/>
            </a:endParaRPr>
          </a:p>
        </p:txBody>
      </p:sp>
      <p:pic>
        <p:nvPicPr>
          <p:cNvPr id="3074" name="Picture 2" descr="Lightbox"/>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35509" y="2272481"/>
            <a:ext cx="8652387" cy="43261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221210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672547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533751" y="371979"/>
            <a:ext cx="10127306" cy="6152270"/>
          </a:xfrm>
          <a:prstGeom prst="rect">
            <a:avLst/>
          </a:prstGeom>
        </p:spPr>
      </p:pic>
    </p:spTree>
    <p:extLst>
      <p:ext uri="{BB962C8B-B14F-4D97-AF65-F5344CB8AC3E}">
        <p14:creationId xmlns:p14="http://schemas.microsoft.com/office/powerpoint/2010/main" val="102432491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95484" y="2990408"/>
            <a:ext cx="5447072" cy="3867592"/>
          </a:xfrm>
          <a:prstGeom prst="rect">
            <a:avLst/>
          </a:prstGeom>
        </p:spPr>
      </p:pic>
      <p:pic>
        <p:nvPicPr>
          <p:cNvPr id="3" name="Picture 2"/>
          <p:cNvPicPr>
            <a:picLocks noChangeAspect="1"/>
          </p:cNvPicPr>
          <p:nvPr/>
        </p:nvPicPr>
        <p:blipFill>
          <a:blip r:embed="rId3"/>
          <a:stretch>
            <a:fillRect/>
          </a:stretch>
        </p:blipFill>
        <p:spPr>
          <a:xfrm>
            <a:off x="0" y="0"/>
            <a:ext cx="12192000" cy="3372023"/>
          </a:xfrm>
          <a:prstGeom prst="rect">
            <a:avLst/>
          </a:prstGeom>
        </p:spPr>
      </p:pic>
    </p:spTree>
    <p:extLst>
      <p:ext uri="{BB962C8B-B14F-4D97-AF65-F5344CB8AC3E}">
        <p14:creationId xmlns:p14="http://schemas.microsoft.com/office/powerpoint/2010/main" val="40147764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 SQL DBMS</a:t>
            </a:r>
            <a:endParaRPr lang="en-US" dirty="0"/>
          </a:p>
        </p:txBody>
      </p:sp>
      <p:sp>
        <p:nvSpPr>
          <p:cNvPr id="3" name="Content Placeholder 2"/>
          <p:cNvSpPr>
            <a:spLocks noGrp="1"/>
          </p:cNvSpPr>
          <p:nvPr>
            <p:ph idx="1"/>
          </p:nvPr>
        </p:nvSpPr>
        <p:spPr/>
        <p:txBody>
          <a:bodyPr/>
          <a:lstStyle/>
          <a:p>
            <a:r>
              <a:rPr lang="en-US" dirty="0" smtClean="0"/>
              <a:t>Key –Store</a:t>
            </a:r>
            <a:r>
              <a:rPr lang="en-US" dirty="0"/>
              <a:t> </a:t>
            </a:r>
            <a:r>
              <a:rPr lang="en-US" dirty="0" smtClean="0"/>
              <a:t>---&gt;</a:t>
            </a:r>
            <a:r>
              <a:rPr lang="en-US" dirty="0" smtClean="0">
                <a:sym typeface="Wingdings" panose="05000000000000000000" pitchFamily="2" charset="2"/>
              </a:rPr>
              <a:t> </a:t>
            </a:r>
            <a:r>
              <a:rPr lang="en-US" dirty="0" err="1" smtClean="0">
                <a:sym typeface="Wingdings" panose="05000000000000000000" pitchFamily="2" charset="2"/>
              </a:rPr>
              <a:t>Redis</a:t>
            </a:r>
            <a:endParaRPr lang="en-US" dirty="0" smtClean="0">
              <a:sym typeface="Wingdings" panose="05000000000000000000" pitchFamily="2" charset="2"/>
            </a:endParaRPr>
          </a:p>
          <a:p>
            <a:r>
              <a:rPr lang="en-US" dirty="0" smtClean="0">
                <a:sym typeface="Wingdings" panose="05000000000000000000" pitchFamily="2" charset="2"/>
              </a:rPr>
              <a:t>Document ---&gt; MongoDB</a:t>
            </a:r>
          </a:p>
          <a:p>
            <a:r>
              <a:rPr lang="en-US" dirty="0" smtClean="0">
                <a:sym typeface="Wingdings" panose="05000000000000000000" pitchFamily="2" charset="2"/>
              </a:rPr>
              <a:t>Graph ---&gt; Neo4j</a:t>
            </a:r>
          </a:p>
          <a:p>
            <a:r>
              <a:rPr lang="en-US" dirty="0" smtClean="0">
                <a:sym typeface="Wingdings" panose="05000000000000000000" pitchFamily="2" charset="2"/>
              </a:rPr>
              <a:t>Wide Column ---&gt; Cassandra, </a:t>
            </a:r>
            <a:r>
              <a:rPr lang="en-US" dirty="0" err="1" smtClean="0">
                <a:sym typeface="Wingdings" panose="05000000000000000000" pitchFamily="2" charset="2"/>
              </a:rPr>
              <a:t>Hbase</a:t>
            </a:r>
            <a:endParaRPr lang="en-US" dirty="0" smtClean="0"/>
          </a:p>
        </p:txBody>
      </p:sp>
    </p:spTree>
    <p:extLst>
      <p:ext uri="{BB962C8B-B14F-4D97-AF65-F5344CB8AC3E}">
        <p14:creationId xmlns:p14="http://schemas.microsoft.com/office/powerpoint/2010/main" val="38410931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omparison of structured and unstructured data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9975" y="501906"/>
            <a:ext cx="9753600" cy="54387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80176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150620" y="678427"/>
            <a:ext cx="9563720" cy="5319250"/>
          </a:xfrm>
          <a:prstGeom prst="rect">
            <a:avLst/>
          </a:prstGeom>
        </p:spPr>
      </p:pic>
    </p:spTree>
    <p:extLst>
      <p:ext uri="{BB962C8B-B14F-4D97-AF65-F5344CB8AC3E}">
        <p14:creationId xmlns:p14="http://schemas.microsoft.com/office/powerpoint/2010/main" val="9056640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59446" y="1740205"/>
            <a:ext cx="6232835" cy="3431561"/>
          </a:xfrm>
          <a:prstGeom prst="rect">
            <a:avLst/>
          </a:prstGeom>
        </p:spPr>
      </p:pic>
    </p:spTree>
    <p:extLst>
      <p:ext uri="{BB962C8B-B14F-4D97-AF65-F5344CB8AC3E}">
        <p14:creationId xmlns:p14="http://schemas.microsoft.com/office/powerpoint/2010/main" val="59225564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960" y="-1"/>
            <a:ext cx="12174520" cy="6056671"/>
          </a:xfrm>
          <a:prstGeom prst="rect">
            <a:avLst/>
          </a:prstGeom>
        </p:spPr>
      </p:pic>
    </p:spTree>
    <p:extLst>
      <p:ext uri="{BB962C8B-B14F-4D97-AF65-F5344CB8AC3E}">
        <p14:creationId xmlns:p14="http://schemas.microsoft.com/office/powerpoint/2010/main" val="125045730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3151" y="306744"/>
            <a:ext cx="11813805" cy="3803140"/>
          </a:xfrm>
          <a:prstGeom prst="rect">
            <a:avLst/>
          </a:prstGeom>
        </p:spPr>
      </p:pic>
    </p:spTree>
    <p:extLst>
      <p:ext uri="{BB962C8B-B14F-4D97-AF65-F5344CB8AC3E}">
        <p14:creationId xmlns:p14="http://schemas.microsoft.com/office/powerpoint/2010/main" val="583321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32000" y="682625"/>
            <a:ext cx="8128000" cy="5492750"/>
          </a:xfrm>
          <a:prstGeom prst="rect">
            <a:avLst/>
          </a:prstGeom>
        </p:spPr>
      </p:pic>
    </p:spTree>
    <p:extLst>
      <p:ext uri="{BB962C8B-B14F-4D97-AF65-F5344CB8AC3E}">
        <p14:creationId xmlns:p14="http://schemas.microsoft.com/office/powerpoint/2010/main" val="37826962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51354" y="0"/>
            <a:ext cx="6663813" cy="6663813"/>
          </a:xfrm>
          <a:prstGeom prst="rect">
            <a:avLst/>
          </a:prstGeom>
        </p:spPr>
      </p:pic>
    </p:spTree>
    <p:extLst>
      <p:ext uri="{BB962C8B-B14F-4D97-AF65-F5344CB8AC3E}">
        <p14:creationId xmlns:p14="http://schemas.microsoft.com/office/powerpoint/2010/main" val="303674325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0548" y="560745"/>
            <a:ext cx="10929693" cy="5181293"/>
          </a:xfrm>
          <a:prstGeom prst="rect">
            <a:avLst/>
          </a:prstGeom>
        </p:spPr>
      </p:pic>
    </p:spTree>
    <p:extLst>
      <p:ext uri="{BB962C8B-B14F-4D97-AF65-F5344CB8AC3E}">
        <p14:creationId xmlns:p14="http://schemas.microsoft.com/office/powerpoint/2010/main" val="375004612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3456" y="154304"/>
            <a:ext cx="11198943" cy="6403197"/>
          </a:xfrm>
          <a:prstGeom prst="rect">
            <a:avLst/>
          </a:prstGeom>
        </p:spPr>
      </p:pic>
    </p:spTree>
    <p:extLst>
      <p:ext uri="{BB962C8B-B14F-4D97-AF65-F5344CB8AC3E}">
        <p14:creationId xmlns:p14="http://schemas.microsoft.com/office/powerpoint/2010/main" val="349444524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54275" y="911225"/>
            <a:ext cx="7283450" cy="5035550"/>
          </a:xfrm>
          <a:prstGeom prst="rect">
            <a:avLst/>
          </a:prstGeom>
        </p:spPr>
      </p:pic>
    </p:spTree>
    <p:extLst>
      <p:ext uri="{BB962C8B-B14F-4D97-AF65-F5344CB8AC3E}">
        <p14:creationId xmlns:p14="http://schemas.microsoft.com/office/powerpoint/2010/main" val="1379433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08225" y="854075"/>
            <a:ext cx="7575550" cy="5149850"/>
          </a:xfrm>
          <a:prstGeom prst="rect">
            <a:avLst/>
          </a:prstGeom>
        </p:spPr>
      </p:pic>
    </p:spTree>
    <p:extLst>
      <p:ext uri="{BB962C8B-B14F-4D97-AF65-F5344CB8AC3E}">
        <p14:creationId xmlns:p14="http://schemas.microsoft.com/office/powerpoint/2010/main" val="254922884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84400" y="730250"/>
            <a:ext cx="7823200" cy="5397500"/>
          </a:xfrm>
          <a:prstGeom prst="rect">
            <a:avLst/>
          </a:prstGeom>
        </p:spPr>
      </p:pic>
    </p:spTree>
    <p:extLst>
      <p:ext uri="{BB962C8B-B14F-4D97-AF65-F5344CB8AC3E}">
        <p14:creationId xmlns:p14="http://schemas.microsoft.com/office/powerpoint/2010/main" val="236656311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6244" y="-363794"/>
            <a:ext cx="9527459" cy="6639602"/>
          </a:xfrm>
          <a:prstGeom prst="rect">
            <a:avLst/>
          </a:prstGeom>
        </p:spPr>
      </p:pic>
    </p:spTree>
    <p:extLst>
      <p:ext uri="{BB962C8B-B14F-4D97-AF65-F5344CB8AC3E}">
        <p14:creationId xmlns:p14="http://schemas.microsoft.com/office/powerpoint/2010/main" val="47100109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838200" y="1690688"/>
            <a:ext cx="10515600" cy="4351338"/>
          </a:xfrm>
        </p:spPr>
        <p:txBody>
          <a:bodyPr/>
          <a:lstStyle/>
          <a:p>
            <a:r>
              <a:rPr lang="en-US" dirty="0" smtClean="0"/>
              <a:t>Small </a:t>
            </a:r>
            <a:r>
              <a:rPr lang="en-US" dirty="0" err="1" smtClean="0"/>
              <a:t>Int</a:t>
            </a:r>
            <a:r>
              <a:rPr lang="en-US" dirty="0" smtClean="0"/>
              <a:t> 2^16 = 65536  </a:t>
            </a:r>
          </a:p>
          <a:p>
            <a:r>
              <a:rPr lang="en-US" dirty="0" smtClean="0"/>
              <a:t>Medium </a:t>
            </a:r>
            <a:r>
              <a:rPr lang="en-US" dirty="0" err="1" smtClean="0"/>
              <a:t>Int</a:t>
            </a:r>
            <a:r>
              <a:rPr lang="en-US" dirty="0"/>
              <a:t> 2^24 = </a:t>
            </a:r>
            <a:r>
              <a:rPr lang="en-US" dirty="0" smtClean="0"/>
              <a:t>16777216</a:t>
            </a:r>
          </a:p>
          <a:p>
            <a:r>
              <a:rPr lang="en-US" dirty="0" err="1"/>
              <a:t>Int</a:t>
            </a:r>
            <a:r>
              <a:rPr lang="en-US" dirty="0"/>
              <a:t> </a:t>
            </a:r>
            <a:r>
              <a:rPr lang="en-US" dirty="0" smtClean="0"/>
              <a:t>2^32 = 4294967296</a:t>
            </a:r>
          </a:p>
          <a:p>
            <a:r>
              <a:rPr lang="en-US" b="1" dirty="0" smtClean="0"/>
              <a:t>Big </a:t>
            </a:r>
            <a:r>
              <a:rPr lang="en-US" b="1" dirty="0" err="1" smtClean="0"/>
              <a:t>Int</a:t>
            </a:r>
            <a:r>
              <a:rPr lang="en-US" b="1" dirty="0"/>
              <a:t>  2^64 = </a:t>
            </a:r>
            <a:r>
              <a:rPr lang="en-US" dirty="0" smtClean="0"/>
              <a:t>18446744073709551616</a:t>
            </a:r>
          </a:p>
          <a:p>
            <a:endParaRPr lang="en-US" dirty="0"/>
          </a:p>
          <a:p>
            <a:r>
              <a:rPr lang="en-US" dirty="0" smtClean="0"/>
              <a:t>Float Decimal</a:t>
            </a:r>
            <a:endParaRPr lang="en-US" dirty="0"/>
          </a:p>
          <a:p>
            <a:endParaRPr lang="en-US" dirty="0"/>
          </a:p>
        </p:txBody>
      </p:sp>
    </p:spTree>
    <p:extLst>
      <p:ext uri="{BB962C8B-B14F-4D97-AF65-F5344CB8AC3E}">
        <p14:creationId xmlns:p14="http://schemas.microsoft.com/office/powerpoint/2010/main" val="26875928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31884" y="526743"/>
            <a:ext cx="7823200" cy="5784850"/>
          </a:xfrm>
          <a:prstGeom prst="rect">
            <a:avLst/>
          </a:prstGeom>
        </p:spPr>
      </p:pic>
    </p:spTree>
    <p:extLst>
      <p:ext uri="{BB962C8B-B14F-4D97-AF65-F5344CB8AC3E}">
        <p14:creationId xmlns:p14="http://schemas.microsoft.com/office/powerpoint/2010/main" val="22688829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3121" y="467544"/>
            <a:ext cx="9466724" cy="5868512"/>
          </a:xfrm>
          <a:prstGeom prst="rect">
            <a:avLst/>
          </a:prstGeom>
        </p:spPr>
      </p:pic>
    </p:spTree>
    <p:extLst>
      <p:ext uri="{BB962C8B-B14F-4D97-AF65-F5344CB8AC3E}">
        <p14:creationId xmlns:p14="http://schemas.microsoft.com/office/powerpoint/2010/main" val="385710059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9562" y="1178642"/>
            <a:ext cx="11572875" cy="4381500"/>
          </a:xfrm>
          <a:prstGeom prst="rect">
            <a:avLst/>
          </a:prstGeom>
        </p:spPr>
      </p:pic>
    </p:spTree>
    <p:extLst>
      <p:ext uri="{BB962C8B-B14F-4D97-AF65-F5344CB8AC3E}">
        <p14:creationId xmlns:p14="http://schemas.microsoft.com/office/powerpoint/2010/main" val="158006445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2930" y="253693"/>
            <a:ext cx="8673792" cy="6330374"/>
          </a:xfrm>
          <a:prstGeom prst="rect">
            <a:avLst/>
          </a:prstGeom>
        </p:spPr>
      </p:pic>
    </p:spTree>
    <p:extLst>
      <p:ext uri="{BB962C8B-B14F-4D97-AF65-F5344CB8AC3E}">
        <p14:creationId xmlns:p14="http://schemas.microsoft.com/office/powerpoint/2010/main" val="193111070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32000" y="673100"/>
            <a:ext cx="8128000" cy="5511800"/>
          </a:xfrm>
          <a:prstGeom prst="rect">
            <a:avLst/>
          </a:prstGeom>
        </p:spPr>
      </p:pic>
    </p:spTree>
    <p:extLst>
      <p:ext uri="{BB962C8B-B14F-4D97-AF65-F5344CB8AC3E}">
        <p14:creationId xmlns:p14="http://schemas.microsoft.com/office/powerpoint/2010/main" val="289658693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70220"/>
            <a:ext cx="12005827" cy="5974941"/>
          </a:xfrm>
          <a:prstGeom prst="rect">
            <a:avLst/>
          </a:prstGeom>
        </p:spPr>
      </p:pic>
    </p:spTree>
    <p:extLst>
      <p:ext uri="{BB962C8B-B14F-4D97-AF65-F5344CB8AC3E}">
        <p14:creationId xmlns:p14="http://schemas.microsoft.com/office/powerpoint/2010/main" val="163516549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01875" y="1131426"/>
            <a:ext cx="6716686" cy="3597889"/>
          </a:xfrm>
          <a:prstGeom prst="rect">
            <a:avLst/>
          </a:prstGeom>
        </p:spPr>
      </p:pic>
    </p:spTree>
    <p:extLst>
      <p:ext uri="{BB962C8B-B14F-4D97-AF65-F5344CB8AC3E}">
        <p14:creationId xmlns:p14="http://schemas.microsoft.com/office/powerpoint/2010/main" val="265213234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1521" y="217539"/>
            <a:ext cx="11575073" cy="6291416"/>
          </a:xfrm>
          <a:prstGeom prst="rect">
            <a:avLst/>
          </a:prstGeom>
        </p:spPr>
      </p:pic>
    </p:spTree>
    <p:extLst>
      <p:ext uri="{BB962C8B-B14F-4D97-AF65-F5344CB8AC3E}">
        <p14:creationId xmlns:p14="http://schemas.microsoft.com/office/powerpoint/2010/main" val="115648346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6661" y="245396"/>
            <a:ext cx="11621169" cy="4483920"/>
          </a:xfrm>
          <a:prstGeom prst="rect">
            <a:avLst/>
          </a:prstGeom>
        </p:spPr>
      </p:pic>
    </p:spTree>
    <p:extLst>
      <p:ext uri="{BB962C8B-B14F-4D97-AF65-F5344CB8AC3E}">
        <p14:creationId xmlns:p14="http://schemas.microsoft.com/office/powerpoint/2010/main" val="284582965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analysis</a:t>
            </a:r>
          </a:p>
        </p:txBody>
      </p:sp>
      <p:sp>
        <p:nvSpPr>
          <p:cNvPr id="3" name="Content Placeholder 2"/>
          <p:cNvSpPr>
            <a:spLocks noGrp="1"/>
          </p:cNvSpPr>
          <p:nvPr>
            <p:ph idx="1"/>
          </p:nvPr>
        </p:nvSpPr>
        <p:spPr/>
        <p:txBody>
          <a:bodyPr>
            <a:normAutofit fontScale="92500" lnSpcReduction="10000"/>
          </a:bodyPr>
          <a:lstStyle/>
          <a:p>
            <a:pPr fontAlgn="base"/>
            <a:r>
              <a:rPr lang="en-US" dirty="0" smtClean="0"/>
              <a:t>It is </a:t>
            </a:r>
            <a:r>
              <a:rPr lang="en-US" dirty="0"/>
              <a:t>the process of reviewing, cleansing, and organizing data to find patterns and trends. Better decisions can be made with this knowledge in a variety of industries, including marketing, technology, healthcare, and finance.</a:t>
            </a:r>
          </a:p>
          <a:p>
            <a:pPr fontAlgn="base"/>
            <a:r>
              <a:rPr lang="en-US" dirty="0"/>
              <a:t>Here’s how it works:</a:t>
            </a:r>
          </a:p>
          <a:p>
            <a:pPr fontAlgn="base"/>
            <a:r>
              <a:rPr lang="en-US" dirty="0"/>
              <a:t>Cleaning Up the Data: Analysts begin by correcting any mistakes or discrepancies in the data. This guarantees the accuracy of the outcomes.</a:t>
            </a:r>
          </a:p>
          <a:p>
            <a:pPr fontAlgn="base"/>
            <a:r>
              <a:rPr lang="en-US" dirty="0"/>
              <a:t>Shaping the Data: Next, they convert the unprocessed data into more easily analyzed format, such as tables or charts.</a:t>
            </a:r>
          </a:p>
          <a:p>
            <a:pPr fontAlgn="base"/>
            <a:r>
              <a:rPr lang="en-US" dirty="0"/>
              <a:t>Modeling the Data: Lastly, they generate predictions and find patterns in the data by using models and formulas.</a:t>
            </a:r>
          </a:p>
          <a:p>
            <a:endParaRPr lang="en-US" dirty="0"/>
          </a:p>
        </p:txBody>
      </p:sp>
    </p:spTree>
    <p:extLst>
      <p:ext uri="{BB962C8B-B14F-4D97-AF65-F5344CB8AC3E}">
        <p14:creationId xmlns:p14="http://schemas.microsoft.com/office/powerpoint/2010/main" val="38538829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71948" y="344130"/>
            <a:ext cx="11326762" cy="5262979"/>
          </a:xfrm>
          <a:prstGeom prst="rect">
            <a:avLst/>
          </a:prstGeom>
        </p:spPr>
        <p:txBody>
          <a:bodyPr wrap="square">
            <a:spAutoFit/>
          </a:bodyPr>
          <a:lstStyle/>
          <a:p>
            <a:pPr fontAlgn="base"/>
            <a:r>
              <a:rPr lang="en-US" sz="2800" b="1" dirty="0">
                <a:solidFill>
                  <a:srgbClr val="04102F"/>
                </a:solidFill>
                <a:latin typeface="var(--h2-family)"/>
              </a:rPr>
              <a:t>Who is a Data Analyst?</a:t>
            </a:r>
          </a:p>
          <a:p>
            <a:pPr fontAlgn="base"/>
            <a:r>
              <a:rPr lang="en-US" sz="2800" dirty="0">
                <a:solidFill>
                  <a:srgbClr val="04102F"/>
                </a:solidFill>
                <a:latin typeface="Manrope"/>
              </a:rPr>
              <a:t>A data analyst is a professional skilled in processing and performing statistical analyses on data. They extract meaningful insights from data sets, translate numbers and data into plain English, and help organizations make informed decisions based on data.</a:t>
            </a:r>
          </a:p>
          <a:p>
            <a:pPr fontAlgn="base"/>
            <a:r>
              <a:rPr lang="en-US" sz="2800" dirty="0">
                <a:solidFill>
                  <a:srgbClr val="04102F"/>
                </a:solidFill>
                <a:latin typeface="Manrope"/>
              </a:rPr>
              <a:t>Some of the key responsibilities of a data analyst: </a:t>
            </a:r>
          </a:p>
          <a:p>
            <a:pPr fontAlgn="base">
              <a:buFont typeface="Arial" panose="020B0604020202020204" pitchFamily="34" charset="0"/>
              <a:buChar char="•"/>
            </a:pPr>
            <a:r>
              <a:rPr lang="en-US" sz="2800" dirty="0">
                <a:solidFill>
                  <a:srgbClr val="04102F"/>
                </a:solidFill>
                <a:latin typeface="inherit"/>
              </a:rPr>
              <a:t>Collecting and organizing data from various sources.</a:t>
            </a:r>
          </a:p>
          <a:p>
            <a:pPr fontAlgn="base">
              <a:buFont typeface="Arial" panose="020B0604020202020204" pitchFamily="34" charset="0"/>
              <a:buChar char="•"/>
            </a:pPr>
            <a:r>
              <a:rPr lang="en-US" sz="2800" dirty="0">
                <a:solidFill>
                  <a:srgbClr val="04102F"/>
                </a:solidFill>
                <a:latin typeface="inherit"/>
              </a:rPr>
              <a:t>Conducting thorough data analysis to identify trends, patterns, and outliers.</a:t>
            </a:r>
          </a:p>
          <a:p>
            <a:pPr fontAlgn="base">
              <a:buFont typeface="Arial" panose="020B0604020202020204" pitchFamily="34" charset="0"/>
              <a:buChar char="•"/>
            </a:pPr>
            <a:r>
              <a:rPr lang="en-US" sz="2800" dirty="0">
                <a:solidFill>
                  <a:srgbClr val="04102F"/>
                </a:solidFill>
                <a:latin typeface="inherit"/>
              </a:rPr>
              <a:t>Developing and implementing data models and statistical algorithms.</a:t>
            </a:r>
          </a:p>
          <a:p>
            <a:pPr fontAlgn="base">
              <a:buFont typeface="Arial" panose="020B0604020202020204" pitchFamily="34" charset="0"/>
              <a:buChar char="•"/>
            </a:pPr>
            <a:r>
              <a:rPr lang="en-US" sz="2800" dirty="0">
                <a:solidFill>
                  <a:srgbClr val="04102F"/>
                </a:solidFill>
                <a:latin typeface="inherit"/>
              </a:rPr>
              <a:t>Creating visualizations and reports to present findings.</a:t>
            </a:r>
          </a:p>
          <a:p>
            <a:pPr fontAlgn="base">
              <a:buFont typeface="Arial" panose="020B0604020202020204" pitchFamily="34" charset="0"/>
              <a:buChar char="•"/>
            </a:pPr>
            <a:r>
              <a:rPr lang="en-US" sz="2800" dirty="0">
                <a:solidFill>
                  <a:srgbClr val="04102F"/>
                </a:solidFill>
                <a:latin typeface="inherit"/>
              </a:rPr>
              <a:t>Collaborating with stakeholders to understand their data needs</a:t>
            </a:r>
            <a:endParaRPr lang="en-US" sz="2800" b="0" i="0" dirty="0">
              <a:solidFill>
                <a:srgbClr val="04102F"/>
              </a:solidFill>
              <a:effectLst/>
              <a:latin typeface="inherit"/>
            </a:endParaRPr>
          </a:p>
        </p:txBody>
      </p:sp>
    </p:spTree>
    <p:extLst>
      <p:ext uri="{BB962C8B-B14F-4D97-AF65-F5344CB8AC3E}">
        <p14:creationId xmlns:p14="http://schemas.microsoft.com/office/powerpoint/2010/main" val="192839810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SQL (Structured Query Language)</a:t>
            </a:r>
            <a:endParaRPr lang="en-US" dirty="0"/>
          </a:p>
        </p:txBody>
      </p:sp>
      <p:sp>
        <p:nvSpPr>
          <p:cNvPr id="3" name="Content Placeholder 2"/>
          <p:cNvSpPr>
            <a:spLocks noGrp="1"/>
          </p:cNvSpPr>
          <p:nvPr>
            <p:ph idx="1"/>
          </p:nvPr>
        </p:nvSpPr>
        <p:spPr/>
        <p:txBody>
          <a:bodyPr>
            <a:normAutofit lnSpcReduction="10000"/>
          </a:bodyPr>
          <a:lstStyle/>
          <a:p>
            <a:r>
              <a:rPr lang="en-US" dirty="0" smtClean="0"/>
              <a:t>SQL :--- to </a:t>
            </a:r>
            <a:r>
              <a:rPr lang="en-US" dirty="0"/>
              <a:t> store, update, remove, search, and retrieve information from the database. You can also use SQL to maintain and optimize database performance</a:t>
            </a:r>
            <a:r>
              <a:rPr lang="en-US" dirty="0" smtClean="0"/>
              <a:t>.</a:t>
            </a:r>
          </a:p>
          <a:p>
            <a:r>
              <a:rPr lang="en-US" dirty="0"/>
              <a:t>It </a:t>
            </a:r>
            <a:r>
              <a:rPr lang="en-US" dirty="0" smtClean="0"/>
              <a:t>used in data </a:t>
            </a:r>
            <a:r>
              <a:rPr lang="en-US" dirty="0"/>
              <a:t>integration, </a:t>
            </a:r>
            <a:r>
              <a:rPr lang="en-US" dirty="0" smtClean="0"/>
              <a:t>combining </a:t>
            </a:r>
            <a:r>
              <a:rPr lang="en-US" dirty="0"/>
              <a:t>data from various sources or tables </a:t>
            </a:r>
            <a:r>
              <a:rPr lang="en-US" dirty="0" smtClean="0"/>
              <a:t>for </a:t>
            </a:r>
            <a:r>
              <a:rPr lang="en-US" dirty="0"/>
              <a:t>analysis. </a:t>
            </a:r>
            <a:endParaRPr lang="en-US" dirty="0" smtClean="0"/>
          </a:p>
          <a:p>
            <a:r>
              <a:rPr lang="en-US" dirty="0" smtClean="0"/>
              <a:t>SQL uses wide </a:t>
            </a:r>
            <a:r>
              <a:rPr lang="en-US" dirty="0"/>
              <a:t>range of mathematical and statistical functions, such as SUM, AVG, MAX, </a:t>
            </a:r>
            <a:r>
              <a:rPr lang="en-US" dirty="0" smtClean="0"/>
              <a:t>count MIN </a:t>
            </a:r>
            <a:r>
              <a:rPr lang="en-US" dirty="0" err="1" smtClean="0"/>
              <a:t>etc</a:t>
            </a:r>
            <a:endParaRPr lang="en-US" dirty="0"/>
          </a:p>
          <a:p>
            <a:endParaRPr lang="en-US" dirty="0" smtClean="0"/>
          </a:p>
          <a:p>
            <a:r>
              <a:rPr lang="en-US" dirty="0"/>
              <a:t>PostgreSQL, Microsoft SQL Server, MySQL, SQLite, and IBM Db2 are some of the top SQL databases used in data science.</a:t>
            </a:r>
            <a:endParaRPr lang="en-US" dirty="0"/>
          </a:p>
        </p:txBody>
      </p:sp>
    </p:spTree>
    <p:extLst>
      <p:ext uri="{BB962C8B-B14F-4D97-AF65-F5344CB8AC3E}">
        <p14:creationId xmlns:p14="http://schemas.microsoft.com/office/powerpoint/2010/main" val="77873491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lnSpcReduction="10000"/>
          </a:bodyPr>
          <a:lstStyle/>
          <a:p>
            <a:r>
              <a:rPr lang="en-US" dirty="0">
                <a:solidFill>
                  <a:srgbClr val="002021"/>
                </a:solidFill>
                <a:latin typeface="Google Sans"/>
              </a:rPr>
              <a:t>Data manipulation</a:t>
            </a:r>
          </a:p>
          <a:p>
            <a:r>
              <a:rPr lang="en-US" dirty="0">
                <a:solidFill>
                  <a:srgbClr val="002021"/>
                </a:solidFill>
                <a:latin typeface="Google Sans"/>
              </a:rPr>
              <a:t>SQL provides tools for transforming and cleaning datasets, including merging datasets, creating new columns, and applying mathematical functions.</a:t>
            </a:r>
          </a:p>
          <a:p>
            <a:r>
              <a:rPr lang="en-US" dirty="0">
                <a:solidFill>
                  <a:srgbClr val="002021"/>
                </a:solidFill>
                <a:latin typeface="Google Sans"/>
              </a:rPr>
              <a:t>Data integration</a:t>
            </a:r>
          </a:p>
          <a:p>
            <a:r>
              <a:rPr lang="en-US" dirty="0">
                <a:solidFill>
                  <a:srgbClr val="002021"/>
                </a:solidFill>
                <a:latin typeface="Google Sans"/>
              </a:rPr>
              <a:t>SQL can combine data from different sources or tables to enable comprehensive analysis.</a:t>
            </a:r>
          </a:p>
          <a:p>
            <a:r>
              <a:rPr lang="en-US" dirty="0">
                <a:solidFill>
                  <a:srgbClr val="002021"/>
                </a:solidFill>
                <a:latin typeface="Google Sans"/>
              </a:rPr>
              <a:t>Mathematical and statistical functions</a:t>
            </a:r>
          </a:p>
          <a:p>
            <a:r>
              <a:rPr lang="en-US" dirty="0">
                <a:solidFill>
                  <a:srgbClr val="002021"/>
                </a:solidFill>
                <a:latin typeface="Google Sans"/>
              </a:rPr>
              <a:t>SQL provides functions like SUM, AVG, MAX, and MIN to derive insights and compute metrics within datasets.</a:t>
            </a:r>
            <a:endParaRPr lang="en-US" dirty="0">
              <a:solidFill>
                <a:srgbClr val="002021"/>
              </a:solidFill>
              <a:latin typeface="Google Sans"/>
            </a:endParaRPr>
          </a:p>
        </p:txBody>
      </p:sp>
    </p:spTree>
    <p:extLst>
      <p:ext uri="{BB962C8B-B14F-4D97-AF65-F5344CB8AC3E}">
        <p14:creationId xmlns:p14="http://schemas.microsoft.com/office/powerpoint/2010/main" val="40706568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459236" y="0"/>
            <a:ext cx="9543061" cy="6865103"/>
          </a:xfrm>
          <a:prstGeom prst="rect">
            <a:avLst/>
          </a:prstGeom>
        </p:spPr>
      </p:pic>
    </p:spTree>
    <p:extLst>
      <p:ext uri="{BB962C8B-B14F-4D97-AF65-F5344CB8AC3E}">
        <p14:creationId xmlns:p14="http://schemas.microsoft.com/office/powerpoint/2010/main" val="173383164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8313" y="575493"/>
            <a:ext cx="10494548" cy="5422183"/>
          </a:xfrm>
          <a:prstGeom prst="rect">
            <a:avLst/>
          </a:prstGeom>
        </p:spPr>
      </p:pic>
    </p:spTree>
    <p:extLst>
      <p:ext uri="{BB962C8B-B14F-4D97-AF65-F5344CB8AC3E}">
        <p14:creationId xmlns:p14="http://schemas.microsoft.com/office/powerpoint/2010/main" val="74202425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68362" y="112675"/>
            <a:ext cx="8917857" cy="6449927"/>
          </a:xfrm>
          <a:prstGeom prst="rect">
            <a:avLst/>
          </a:prstGeom>
        </p:spPr>
      </p:pic>
    </p:spTree>
    <p:extLst>
      <p:ext uri="{BB962C8B-B14F-4D97-AF65-F5344CB8AC3E}">
        <p14:creationId xmlns:p14="http://schemas.microsoft.com/office/powerpoint/2010/main" val="273996085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51354" y="76199"/>
            <a:ext cx="6663813" cy="6663813"/>
          </a:xfrm>
          <a:prstGeom prst="rect">
            <a:avLst/>
          </a:prstGeom>
        </p:spPr>
      </p:pic>
    </p:spTree>
    <p:extLst>
      <p:ext uri="{BB962C8B-B14F-4D97-AF65-F5344CB8AC3E}">
        <p14:creationId xmlns:p14="http://schemas.microsoft.com/office/powerpoint/2010/main" val="196894761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053" y="1278193"/>
            <a:ext cx="12169475" cy="4316361"/>
          </a:xfrm>
          <a:prstGeom prst="rect">
            <a:avLst/>
          </a:prstGeom>
        </p:spPr>
      </p:pic>
    </p:spTree>
    <p:extLst>
      <p:ext uri="{BB962C8B-B14F-4D97-AF65-F5344CB8AC3E}">
        <p14:creationId xmlns:p14="http://schemas.microsoft.com/office/powerpoint/2010/main" val="274344543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1843"/>
            <a:ext cx="12192000" cy="5314950"/>
          </a:xfrm>
          <a:prstGeom prst="rect">
            <a:avLst/>
          </a:prstGeom>
        </p:spPr>
      </p:pic>
    </p:spTree>
    <p:extLst>
      <p:ext uri="{BB962C8B-B14F-4D97-AF65-F5344CB8AC3E}">
        <p14:creationId xmlns:p14="http://schemas.microsoft.com/office/powerpoint/2010/main" val="418741488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0894143" cy="6179020"/>
          </a:xfrm>
          <a:prstGeom prst="rect">
            <a:avLst/>
          </a:prstGeom>
        </p:spPr>
      </p:pic>
      <p:sp>
        <p:nvSpPr>
          <p:cNvPr id="3" name="Subtitle 2"/>
          <p:cNvSpPr txBox="1">
            <a:spLocks/>
          </p:cNvSpPr>
          <p:nvPr/>
        </p:nvSpPr>
        <p:spPr>
          <a:xfrm>
            <a:off x="757084" y="6228858"/>
            <a:ext cx="9144000" cy="48411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smtClean="0"/>
              <a:t>Drop table student</a:t>
            </a:r>
          </a:p>
          <a:p>
            <a:endParaRPr lang="en-US" dirty="0"/>
          </a:p>
        </p:txBody>
      </p:sp>
    </p:spTree>
    <p:extLst>
      <p:ext uri="{BB962C8B-B14F-4D97-AF65-F5344CB8AC3E}">
        <p14:creationId xmlns:p14="http://schemas.microsoft.com/office/powerpoint/2010/main" val="214703631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69034" y="476652"/>
            <a:ext cx="10377623" cy="6175642"/>
          </a:xfrm>
          <a:prstGeom prst="rect">
            <a:avLst/>
          </a:prstGeom>
        </p:spPr>
      </p:pic>
    </p:spTree>
    <p:extLst>
      <p:ext uri="{BB962C8B-B14F-4D97-AF65-F5344CB8AC3E}">
        <p14:creationId xmlns:p14="http://schemas.microsoft.com/office/powerpoint/2010/main" val="3532001522"/>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Where clause used for select specific record</a:t>
            </a:r>
          </a:p>
          <a:p>
            <a:endParaRPr lang="en-US" dirty="0"/>
          </a:p>
          <a:p>
            <a:r>
              <a:rPr lang="en-US" dirty="0" smtClean="0"/>
              <a:t>Having clause used for specific group</a:t>
            </a:r>
          </a:p>
        </p:txBody>
      </p:sp>
    </p:spTree>
    <p:extLst>
      <p:ext uri="{BB962C8B-B14F-4D97-AF65-F5344CB8AC3E}">
        <p14:creationId xmlns:p14="http://schemas.microsoft.com/office/powerpoint/2010/main" val="240331271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09469" y="164189"/>
            <a:ext cx="10956622" cy="6693811"/>
          </a:xfrm>
          <a:prstGeom prst="rect">
            <a:avLst/>
          </a:prstGeom>
        </p:spPr>
      </p:pic>
    </p:spTree>
    <p:extLst>
      <p:ext uri="{BB962C8B-B14F-4D97-AF65-F5344CB8AC3E}">
        <p14:creationId xmlns:p14="http://schemas.microsoft.com/office/powerpoint/2010/main" val="369434446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34166" y="152909"/>
            <a:ext cx="11901152" cy="6080744"/>
          </a:xfrm>
          <a:prstGeom prst="rect">
            <a:avLst/>
          </a:prstGeom>
        </p:spPr>
      </p:pic>
    </p:spTree>
    <p:extLst>
      <p:ext uri="{BB962C8B-B14F-4D97-AF65-F5344CB8AC3E}">
        <p14:creationId xmlns:p14="http://schemas.microsoft.com/office/powerpoint/2010/main" val="13836277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181500" y="438198"/>
            <a:ext cx="8886732" cy="5804147"/>
          </a:xfrm>
          <a:prstGeom prst="rect">
            <a:avLst/>
          </a:prstGeom>
        </p:spPr>
      </p:pic>
    </p:spTree>
    <p:extLst>
      <p:ext uri="{BB962C8B-B14F-4D97-AF65-F5344CB8AC3E}">
        <p14:creationId xmlns:p14="http://schemas.microsoft.com/office/powerpoint/2010/main" val="121640679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70819" y="298813"/>
            <a:ext cx="6547186" cy="1816193"/>
          </a:xfrm>
          <a:prstGeom prst="rect">
            <a:avLst/>
          </a:prstGeom>
        </p:spPr>
      </p:pic>
      <p:pic>
        <p:nvPicPr>
          <p:cNvPr id="4" name="Picture 3"/>
          <p:cNvPicPr>
            <a:picLocks noChangeAspect="1"/>
          </p:cNvPicPr>
          <p:nvPr/>
        </p:nvPicPr>
        <p:blipFill>
          <a:blip r:embed="rId3"/>
          <a:stretch>
            <a:fillRect/>
          </a:stretch>
        </p:blipFill>
        <p:spPr>
          <a:xfrm>
            <a:off x="570819" y="2115006"/>
            <a:ext cx="6547186" cy="4515076"/>
          </a:xfrm>
          <a:prstGeom prst="rect">
            <a:avLst/>
          </a:prstGeom>
        </p:spPr>
      </p:pic>
    </p:spTree>
    <p:extLst>
      <p:ext uri="{BB962C8B-B14F-4D97-AF65-F5344CB8AC3E}">
        <p14:creationId xmlns:p14="http://schemas.microsoft.com/office/powerpoint/2010/main" val="150686750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77528" y="266541"/>
            <a:ext cx="6515435" cy="2603634"/>
          </a:xfrm>
          <a:prstGeom prst="rect">
            <a:avLst/>
          </a:prstGeom>
        </p:spPr>
      </p:pic>
      <p:pic>
        <p:nvPicPr>
          <p:cNvPr id="4" name="Picture 3"/>
          <p:cNvPicPr>
            <a:picLocks noChangeAspect="1"/>
          </p:cNvPicPr>
          <p:nvPr/>
        </p:nvPicPr>
        <p:blipFill>
          <a:blip r:embed="rId3"/>
          <a:stretch>
            <a:fillRect/>
          </a:stretch>
        </p:blipFill>
        <p:spPr>
          <a:xfrm>
            <a:off x="177528" y="2870175"/>
            <a:ext cx="8128418" cy="3949903"/>
          </a:xfrm>
          <a:prstGeom prst="rect">
            <a:avLst/>
          </a:prstGeom>
        </p:spPr>
      </p:pic>
    </p:spTree>
    <p:extLst>
      <p:ext uri="{BB962C8B-B14F-4D97-AF65-F5344CB8AC3E}">
        <p14:creationId xmlns:p14="http://schemas.microsoft.com/office/powerpoint/2010/main" val="2120861224"/>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441120"/>
          </a:xfrm>
        </p:spPr>
        <p:txBody>
          <a:bodyPr>
            <a:normAutofit fontScale="90000"/>
          </a:bodyPr>
          <a:lstStyle/>
          <a:p>
            <a:r>
              <a:rPr lang="en-US" sz="3600" b="1" dirty="0" smtClean="0"/>
              <a:t>Constraints</a:t>
            </a:r>
            <a:r>
              <a:rPr lang="en-US" sz="5300" dirty="0" smtClean="0"/>
              <a:t>	</a:t>
            </a:r>
            <a:r>
              <a:rPr lang="en-US" dirty="0" smtClean="0"/>
              <a:t>	</a:t>
            </a:r>
            <a:endParaRPr lang="en-US" dirty="0"/>
          </a:p>
        </p:txBody>
      </p:sp>
      <p:sp>
        <p:nvSpPr>
          <p:cNvPr id="3" name="Content Placeholder 2"/>
          <p:cNvSpPr>
            <a:spLocks noGrp="1"/>
          </p:cNvSpPr>
          <p:nvPr>
            <p:ph idx="1"/>
          </p:nvPr>
        </p:nvSpPr>
        <p:spPr>
          <a:xfrm>
            <a:off x="838200" y="881728"/>
            <a:ext cx="10960510" cy="5656724"/>
          </a:xfrm>
        </p:spPr>
        <p:txBody>
          <a:bodyPr>
            <a:noAutofit/>
          </a:bodyPr>
          <a:lstStyle/>
          <a:p>
            <a:pPr marL="0" indent="0">
              <a:buNone/>
            </a:pPr>
            <a:r>
              <a:rPr lang="en-US" sz="2400" dirty="0" smtClean="0"/>
              <a:t>3 types of constraints</a:t>
            </a:r>
          </a:p>
          <a:p>
            <a:r>
              <a:rPr lang="en-US" sz="2400" dirty="0" smtClean="0"/>
              <a:t>Domain</a:t>
            </a:r>
          </a:p>
          <a:p>
            <a:r>
              <a:rPr lang="en-US" sz="2400" dirty="0" smtClean="0"/>
              <a:t>Key</a:t>
            </a:r>
          </a:p>
          <a:p>
            <a:r>
              <a:rPr lang="en-US" sz="2400" dirty="0" smtClean="0"/>
              <a:t>Referential integrity </a:t>
            </a:r>
          </a:p>
          <a:p>
            <a:endParaRPr lang="en-US" sz="2400" dirty="0"/>
          </a:p>
          <a:p>
            <a:pPr marL="0" indent="0">
              <a:buNone/>
            </a:pPr>
            <a:r>
              <a:rPr lang="en-US" sz="2400" b="1" dirty="0" smtClean="0"/>
              <a:t>Domain</a:t>
            </a:r>
            <a:r>
              <a:rPr lang="en-US" sz="2400" dirty="0" smtClean="0"/>
              <a:t> constrain involved – unique, not null, check and default</a:t>
            </a:r>
          </a:p>
          <a:p>
            <a:pPr marL="0" indent="0">
              <a:buNone/>
            </a:pPr>
            <a:r>
              <a:rPr lang="en-US" sz="2400" dirty="0" smtClean="0"/>
              <a:t>We can have single column with multiple constraints</a:t>
            </a:r>
          </a:p>
          <a:p>
            <a:r>
              <a:rPr lang="en-US" sz="2400" b="1" dirty="0" smtClean="0"/>
              <a:t>Unique</a:t>
            </a:r>
            <a:r>
              <a:rPr lang="en-US" sz="2400" dirty="0" smtClean="0"/>
              <a:t> expect only unique value in column which is id related column But not every id column</a:t>
            </a:r>
          </a:p>
          <a:p>
            <a:r>
              <a:rPr lang="en-US" sz="2400" b="1" dirty="0" smtClean="0"/>
              <a:t>Not null </a:t>
            </a:r>
            <a:r>
              <a:rPr lang="en-US" sz="2400" dirty="0" smtClean="0"/>
              <a:t>expect only no null value otherwise error</a:t>
            </a:r>
          </a:p>
          <a:p>
            <a:r>
              <a:rPr lang="en-US" sz="2400" b="1" dirty="0" smtClean="0"/>
              <a:t>Check</a:t>
            </a:r>
            <a:r>
              <a:rPr lang="en-US" sz="2400" dirty="0" smtClean="0"/>
              <a:t> expect condition based value where we can restrict value more than or less than or equal</a:t>
            </a:r>
          </a:p>
          <a:p>
            <a:r>
              <a:rPr lang="en-US" sz="2400" b="1" dirty="0" smtClean="0"/>
              <a:t>Default </a:t>
            </a:r>
          </a:p>
        </p:txBody>
      </p:sp>
    </p:spTree>
    <p:extLst>
      <p:ext uri="{BB962C8B-B14F-4D97-AF65-F5344CB8AC3E}">
        <p14:creationId xmlns:p14="http://schemas.microsoft.com/office/powerpoint/2010/main" val="3010346707"/>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03442" y="0"/>
            <a:ext cx="11821996" cy="4503174"/>
          </a:xfrm>
          <a:prstGeom prst="rect">
            <a:avLst/>
          </a:prstGeom>
        </p:spPr>
      </p:pic>
    </p:spTree>
    <p:extLst>
      <p:ext uri="{BB962C8B-B14F-4D97-AF65-F5344CB8AC3E}">
        <p14:creationId xmlns:p14="http://schemas.microsoft.com/office/powerpoint/2010/main" val="1410033717"/>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12058" y="154141"/>
            <a:ext cx="10515600" cy="2648053"/>
          </a:xfrm>
        </p:spPr>
        <p:txBody>
          <a:bodyPr>
            <a:normAutofit lnSpcReduction="10000"/>
          </a:bodyPr>
          <a:lstStyle/>
          <a:p>
            <a:pPr marL="0" indent="0">
              <a:buNone/>
            </a:pPr>
            <a:r>
              <a:rPr lang="en-US" b="1" dirty="0" smtClean="0"/>
              <a:t>Key</a:t>
            </a:r>
          </a:p>
          <a:p>
            <a:r>
              <a:rPr lang="en-US" dirty="0" smtClean="0"/>
              <a:t>There </a:t>
            </a:r>
            <a:r>
              <a:rPr lang="en-US" dirty="0"/>
              <a:t>should be at least one unique value </a:t>
            </a:r>
            <a:r>
              <a:rPr lang="en-US" dirty="0" smtClean="0"/>
              <a:t>column to identify each record</a:t>
            </a:r>
          </a:p>
          <a:p>
            <a:r>
              <a:rPr lang="en-US" dirty="0" smtClean="0"/>
              <a:t>Key  constraint are implemented by primary key only and primary key will only one in a table and by default primary key is unique and not null</a:t>
            </a:r>
          </a:p>
        </p:txBody>
      </p:sp>
      <p:pic>
        <p:nvPicPr>
          <p:cNvPr id="4" name="Picture 3"/>
          <p:cNvPicPr>
            <a:picLocks noChangeAspect="1"/>
          </p:cNvPicPr>
          <p:nvPr/>
        </p:nvPicPr>
        <p:blipFill>
          <a:blip r:embed="rId2"/>
          <a:stretch>
            <a:fillRect/>
          </a:stretch>
        </p:blipFill>
        <p:spPr>
          <a:xfrm>
            <a:off x="991673" y="2558054"/>
            <a:ext cx="8250649" cy="3977370"/>
          </a:xfrm>
          <a:prstGeom prst="rect">
            <a:avLst/>
          </a:prstGeom>
        </p:spPr>
      </p:pic>
    </p:spTree>
    <p:extLst>
      <p:ext uri="{BB962C8B-B14F-4D97-AF65-F5344CB8AC3E}">
        <p14:creationId xmlns:p14="http://schemas.microsoft.com/office/powerpoint/2010/main" val="212672203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196049" y="413808"/>
            <a:ext cx="8128418" cy="2648086"/>
          </a:xfrm>
          <a:prstGeom prst="rect">
            <a:avLst/>
          </a:prstGeom>
        </p:spPr>
      </p:pic>
    </p:spTree>
    <p:extLst>
      <p:ext uri="{BB962C8B-B14F-4D97-AF65-F5344CB8AC3E}">
        <p14:creationId xmlns:p14="http://schemas.microsoft.com/office/powerpoint/2010/main" val="174614189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61219" y="232799"/>
            <a:ext cx="10515600" cy="1281369"/>
          </a:xfrm>
        </p:spPr>
        <p:txBody>
          <a:bodyPr/>
          <a:lstStyle/>
          <a:p>
            <a:pPr marL="0" indent="0">
              <a:buNone/>
            </a:pPr>
            <a:r>
              <a:rPr lang="en-US" b="1" dirty="0" smtClean="0"/>
              <a:t>Referential integrity</a:t>
            </a:r>
            <a:r>
              <a:rPr lang="en-US" dirty="0" smtClean="0"/>
              <a:t>: a data which is not present in parent table and try to put into child table then we will get error and which is call referential  integrity  error</a:t>
            </a:r>
            <a:endParaRPr lang="en-US" dirty="0"/>
          </a:p>
        </p:txBody>
      </p:sp>
      <p:pic>
        <p:nvPicPr>
          <p:cNvPr id="5" name="Picture 4"/>
          <p:cNvPicPr>
            <a:picLocks noChangeAspect="1"/>
          </p:cNvPicPr>
          <p:nvPr/>
        </p:nvPicPr>
        <p:blipFill>
          <a:blip r:embed="rId2"/>
          <a:stretch>
            <a:fillRect/>
          </a:stretch>
        </p:blipFill>
        <p:spPr>
          <a:xfrm>
            <a:off x="661219" y="1514168"/>
            <a:ext cx="8836742" cy="5239912"/>
          </a:xfrm>
          <a:prstGeom prst="rect">
            <a:avLst/>
          </a:prstGeom>
        </p:spPr>
      </p:pic>
    </p:spTree>
    <p:extLst>
      <p:ext uri="{BB962C8B-B14F-4D97-AF65-F5344CB8AC3E}">
        <p14:creationId xmlns:p14="http://schemas.microsoft.com/office/powerpoint/2010/main" val="19455870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002890" y="1955700"/>
            <a:ext cx="8152117" cy="4041978"/>
          </a:xfrm>
          <a:prstGeom prst="rect">
            <a:avLst/>
          </a:prstGeom>
        </p:spPr>
      </p:pic>
      <p:sp>
        <p:nvSpPr>
          <p:cNvPr id="3" name="Content Placeholder 2"/>
          <p:cNvSpPr txBox="1">
            <a:spLocks/>
          </p:cNvSpPr>
          <p:nvPr/>
        </p:nvSpPr>
        <p:spPr>
          <a:xfrm>
            <a:off x="661219" y="232799"/>
            <a:ext cx="10515600" cy="134036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en-US" sz="1800" b="1" dirty="0" smtClean="0"/>
              <a:t>On delete cascade</a:t>
            </a:r>
          </a:p>
          <a:p>
            <a:pPr marL="0" indent="0">
              <a:lnSpc>
                <a:spcPct val="100000"/>
              </a:lnSpc>
              <a:buFont typeface="Arial" panose="020B0604020202020204" pitchFamily="34" charset="0"/>
              <a:buNone/>
            </a:pPr>
            <a:r>
              <a:rPr lang="en-US" sz="1800" b="1" dirty="0" smtClean="0"/>
              <a:t>On update cascade</a:t>
            </a:r>
          </a:p>
          <a:p>
            <a:pPr marL="0" indent="0">
              <a:lnSpc>
                <a:spcPct val="100000"/>
              </a:lnSpc>
              <a:buFont typeface="Arial" panose="020B0604020202020204" pitchFamily="34" charset="0"/>
              <a:buNone/>
            </a:pPr>
            <a:r>
              <a:rPr lang="en-US" sz="1800" b="1" dirty="0" smtClean="0"/>
              <a:t>Foreign keys should be primary key of parent table</a:t>
            </a:r>
          </a:p>
          <a:p>
            <a:pPr marL="0" indent="0">
              <a:lnSpc>
                <a:spcPct val="100000"/>
              </a:lnSpc>
              <a:buFont typeface="Arial" panose="020B0604020202020204" pitchFamily="34" charset="0"/>
              <a:buNone/>
            </a:pPr>
            <a:endParaRPr lang="en-US" sz="1800" b="1" dirty="0"/>
          </a:p>
        </p:txBody>
      </p:sp>
    </p:spTree>
    <p:extLst>
      <p:ext uri="{BB962C8B-B14F-4D97-AF65-F5344CB8AC3E}">
        <p14:creationId xmlns:p14="http://schemas.microsoft.com/office/powerpoint/2010/main" val="1588838693"/>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6024616" cy="6857999"/>
          </a:xfrm>
          <a:prstGeom prst="rect">
            <a:avLst/>
          </a:prstGeom>
        </p:spPr>
      </p:pic>
      <p:pic>
        <p:nvPicPr>
          <p:cNvPr id="3" name="Picture 2"/>
          <p:cNvPicPr>
            <a:picLocks noChangeAspect="1"/>
          </p:cNvPicPr>
          <p:nvPr/>
        </p:nvPicPr>
        <p:blipFill>
          <a:blip r:embed="rId3"/>
          <a:stretch>
            <a:fillRect/>
          </a:stretch>
        </p:blipFill>
        <p:spPr>
          <a:xfrm>
            <a:off x="6024616" y="-88492"/>
            <a:ext cx="6167384" cy="3710279"/>
          </a:xfrm>
          <a:prstGeom prst="rect">
            <a:avLst/>
          </a:prstGeom>
        </p:spPr>
      </p:pic>
      <p:pic>
        <p:nvPicPr>
          <p:cNvPr id="4" name="Picture 3"/>
          <p:cNvPicPr>
            <a:picLocks noChangeAspect="1"/>
          </p:cNvPicPr>
          <p:nvPr/>
        </p:nvPicPr>
        <p:blipFill>
          <a:blip r:embed="rId4"/>
          <a:stretch>
            <a:fillRect/>
          </a:stretch>
        </p:blipFill>
        <p:spPr>
          <a:xfrm>
            <a:off x="6024616" y="3615472"/>
            <a:ext cx="6167383" cy="3242527"/>
          </a:xfrm>
          <a:prstGeom prst="rect">
            <a:avLst/>
          </a:prstGeom>
        </p:spPr>
      </p:pic>
    </p:spTree>
    <p:extLst>
      <p:ext uri="{BB962C8B-B14F-4D97-AF65-F5344CB8AC3E}">
        <p14:creationId xmlns:p14="http://schemas.microsoft.com/office/powerpoint/2010/main" val="3296157484"/>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6305874" cy="6858000"/>
          </a:xfrm>
          <a:prstGeom prst="rect">
            <a:avLst/>
          </a:prstGeom>
        </p:spPr>
      </p:pic>
      <p:pic>
        <p:nvPicPr>
          <p:cNvPr id="3" name="Picture 2"/>
          <p:cNvPicPr>
            <a:picLocks noChangeAspect="1"/>
          </p:cNvPicPr>
          <p:nvPr/>
        </p:nvPicPr>
        <p:blipFill>
          <a:blip r:embed="rId3"/>
          <a:stretch>
            <a:fillRect/>
          </a:stretch>
        </p:blipFill>
        <p:spPr>
          <a:xfrm>
            <a:off x="6305874" y="0"/>
            <a:ext cx="5886126" cy="6858000"/>
          </a:xfrm>
          <a:prstGeom prst="rect">
            <a:avLst/>
          </a:prstGeom>
        </p:spPr>
      </p:pic>
    </p:spTree>
    <p:extLst>
      <p:ext uri="{BB962C8B-B14F-4D97-AF65-F5344CB8AC3E}">
        <p14:creationId xmlns:p14="http://schemas.microsoft.com/office/powerpoint/2010/main" val="3184893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9277" y="255023"/>
            <a:ext cx="10690942" cy="6614698"/>
          </a:xfrm>
          <a:prstGeom prst="rect">
            <a:avLst/>
          </a:prstGeom>
        </p:spPr>
      </p:pic>
    </p:spTree>
    <p:extLst>
      <p:ext uri="{BB962C8B-B14F-4D97-AF65-F5344CB8AC3E}">
        <p14:creationId xmlns:p14="http://schemas.microsoft.com/office/powerpoint/2010/main" val="1698373086"/>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3689540" cy="4273770"/>
          </a:xfrm>
          <a:prstGeom prst="rect">
            <a:avLst/>
          </a:prstGeom>
        </p:spPr>
      </p:pic>
      <p:pic>
        <p:nvPicPr>
          <p:cNvPr id="3" name="Picture 2"/>
          <p:cNvPicPr>
            <a:picLocks noChangeAspect="1"/>
          </p:cNvPicPr>
          <p:nvPr/>
        </p:nvPicPr>
        <p:blipFill>
          <a:blip r:embed="rId3"/>
          <a:stretch>
            <a:fillRect/>
          </a:stretch>
        </p:blipFill>
        <p:spPr>
          <a:xfrm>
            <a:off x="3689540" y="0"/>
            <a:ext cx="3549832" cy="4273770"/>
          </a:xfrm>
          <a:prstGeom prst="rect">
            <a:avLst/>
          </a:prstGeom>
        </p:spPr>
      </p:pic>
      <p:pic>
        <p:nvPicPr>
          <p:cNvPr id="4" name="Picture 3"/>
          <p:cNvPicPr>
            <a:picLocks noChangeAspect="1"/>
          </p:cNvPicPr>
          <p:nvPr/>
        </p:nvPicPr>
        <p:blipFill>
          <a:blip r:embed="rId4"/>
          <a:stretch>
            <a:fillRect/>
          </a:stretch>
        </p:blipFill>
        <p:spPr>
          <a:xfrm>
            <a:off x="0" y="4273770"/>
            <a:ext cx="7239372" cy="2584230"/>
          </a:xfrm>
          <a:prstGeom prst="rect">
            <a:avLst/>
          </a:prstGeom>
        </p:spPr>
      </p:pic>
    </p:spTree>
    <p:extLst>
      <p:ext uri="{BB962C8B-B14F-4D97-AF65-F5344CB8AC3E}">
        <p14:creationId xmlns:p14="http://schemas.microsoft.com/office/powerpoint/2010/main" val="54886176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19736725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4584526" cy="4114800"/>
          </a:xfrm>
          <a:prstGeom prst="rect">
            <a:avLst/>
          </a:prstGeom>
        </p:spPr>
      </p:pic>
      <p:pic>
        <p:nvPicPr>
          <p:cNvPr id="3" name="Picture 2"/>
          <p:cNvPicPr>
            <a:picLocks noChangeAspect="1"/>
          </p:cNvPicPr>
          <p:nvPr/>
        </p:nvPicPr>
        <p:blipFill>
          <a:blip r:embed="rId3"/>
          <a:stretch>
            <a:fillRect/>
          </a:stretch>
        </p:blipFill>
        <p:spPr>
          <a:xfrm>
            <a:off x="4584526" y="0"/>
            <a:ext cx="7607474" cy="4114800"/>
          </a:xfrm>
          <a:prstGeom prst="rect">
            <a:avLst/>
          </a:prstGeom>
        </p:spPr>
      </p:pic>
      <p:pic>
        <p:nvPicPr>
          <p:cNvPr id="4" name="Picture 3"/>
          <p:cNvPicPr>
            <a:picLocks noChangeAspect="1"/>
          </p:cNvPicPr>
          <p:nvPr/>
        </p:nvPicPr>
        <p:blipFill>
          <a:blip r:embed="rId4"/>
          <a:stretch>
            <a:fillRect/>
          </a:stretch>
        </p:blipFill>
        <p:spPr>
          <a:xfrm>
            <a:off x="0" y="4114800"/>
            <a:ext cx="5562886" cy="2743200"/>
          </a:xfrm>
          <a:prstGeom prst="rect">
            <a:avLst/>
          </a:prstGeom>
        </p:spPr>
      </p:pic>
      <p:pic>
        <p:nvPicPr>
          <p:cNvPr id="5" name="Picture 4"/>
          <p:cNvPicPr>
            <a:picLocks noChangeAspect="1"/>
          </p:cNvPicPr>
          <p:nvPr/>
        </p:nvPicPr>
        <p:blipFill>
          <a:blip r:embed="rId5"/>
          <a:stretch>
            <a:fillRect/>
          </a:stretch>
        </p:blipFill>
        <p:spPr>
          <a:xfrm>
            <a:off x="5518746" y="4114801"/>
            <a:ext cx="6673254" cy="2743200"/>
          </a:xfrm>
          <a:prstGeom prst="rect">
            <a:avLst/>
          </a:prstGeom>
        </p:spPr>
      </p:pic>
    </p:spTree>
    <p:extLst>
      <p:ext uri="{BB962C8B-B14F-4D97-AF65-F5344CB8AC3E}">
        <p14:creationId xmlns:p14="http://schemas.microsoft.com/office/powerpoint/2010/main" val="259585051"/>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573162" y="196645"/>
            <a:ext cx="8535895" cy="4798142"/>
          </a:xfrm>
          <a:prstGeom prst="rect">
            <a:avLst/>
          </a:prstGeom>
        </p:spPr>
      </p:pic>
      <p:sp>
        <p:nvSpPr>
          <p:cNvPr id="3" name="Rectangle 2"/>
          <p:cNvSpPr/>
          <p:nvPr/>
        </p:nvSpPr>
        <p:spPr>
          <a:xfrm>
            <a:off x="235973" y="4729316"/>
            <a:ext cx="11533239" cy="1200329"/>
          </a:xfrm>
          <a:prstGeom prst="rect">
            <a:avLst/>
          </a:prstGeom>
        </p:spPr>
        <p:txBody>
          <a:bodyPr wrap="square">
            <a:spAutoFit/>
          </a:bodyPr>
          <a:lstStyle/>
          <a:p>
            <a:pPr fontAlgn="base"/>
            <a:r>
              <a:rPr lang="en-US" b="1" dirty="0">
                <a:solidFill>
                  <a:srgbClr val="273239"/>
                </a:solidFill>
                <a:latin typeface="Nunito"/>
              </a:rPr>
              <a:t>Durability: </a:t>
            </a:r>
          </a:p>
          <a:p>
            <a:pPr fontAlgn="base"/>
            <a:r>
              <a:rPr lang="en-US" dirty="0">
                <a:solidFill>
                  <a:srgbClr val="273239"/>
                </a:solidFill>
                <a:latin typeface="Nunito"/>
              </a:rPr>
              <a:t>This property ensures that once the transaction has completed execution, the updates and modifications to the database are stored in and written to disk and they persist even if a system failure occurs. These updates now become permanent and are stored in non-volatile memory. The effects of the transaction, thus, are never lost. </a:t>
            </a:r>
            <a:endParaRPr lang="en-US" b="0" i="0" dirty="0">
              <a:solidFill>
                <a:srgbClr val="273239"/>
              </a:solidFill>
              <a:effectLst/>
              <a:latin typeface="Nunito"/>
            </a:endParaRPr>
          </a:p>
        </p:txBody>
      </p:sp>
    </p:spTree>
    <p:extLst>
      <p:ext uri="{BB962C8B-B14F-4D97-AF65-F5344CB8AC3E}">
        <p14:creationId xmlns:p14="http://schemas.microsoft.com/office/powerpoint/2010/main" val="1087361525"/>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2000" cy="6784258"/>
          </a:xfrm>
          <a:prstGeom prst="rect">
            <a:avLst/>
          </a:prstGeom>
        </p:spPr>
      </p:pic>
    </p:spTree>
    <p:extLst>
      <p:ext uri="{BB962C8B-B14F-4D97-AF65-F5344CB8AC3E}">
        <p14:creationId xmlns:p14="http://schemas.microsoft.com/office/powerpoint/2010/main" val="3791167352"/>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Database object</a:t>
            </a:r>
            <a:endParaRPr lang="en-US" dirty="0"/>
          </a:p>
        </p:txBody>
      </p:sp>
      <p:sp>
        <p:nvSpPr>
          <p:cNvPr id="3" name="Content Placeholder 2"/>
          <p:cNvSpPr>
            <a:spLocks noGrp="1"/>
          </p:cNvSpPr>
          <p:nvPr>
            <p:ph idx="1"/>
          </p:nvPr>
        </p:nvSpPr>
        <p:spPr/>
        <p:txBody>
          <a:bodyPr/>
          <a:lstStyle/>
          <a:p>
            <a:r>
              <a:rPr lang="en-US" dirty="0" smtClean="0"/>
              <a:t>Table</a:t>
            </a:r>
          </a:p>
          <a:p>
            <a:r>
              <a:rPr lang="en-US" dirty="0" smtClean="0"/>
              <a:t>Views</a:t>
            </a:r>
          </a:p>
          <a:p>
            <a:r>
              <a:rPr lang="en-US" dirty="0" smtClean="0"/>
              <a:t>Index</a:t>
            </a:r>
          </a:p>
          <a:p>
            <a:r>
              <a:rPr lang="en-US" dirty="0" smtClean="0"/>
              <a:t>Sequence</a:t>
            </a:r>
          </a:p>
          <a:p>
            <a:r>
              <a:rPr lang="en-US" dirty="0" smtClean="0"/>
              <a:t>Stored procedure</a:t>
            </a:r>
          </a:p>
          <a:p>
            <a:r>
              <a:rPr lang="en-US" dirty="0" smtClean="0"/>
              <a:t>Function</a:t>
            </a:r>
          </a:p>
          <a:p>
            <a:r>
              <a:rPr lang="en-US" dirty="0" smtClean="0"/>
              <a:t>Triggers </a:t>
            </a:r>
            <a:endParaRPr lang="en-US" dirty="0"/>
          </a:p>
        </p:txBody>
      </p:sp>
    </p:spTree>
    <p:extLst>
      <p:ext uri="{BB962C8B-B14F-4D97-AF65-F5344CB8AC3E}">
        <p14:creationId xmlns:p14="http://schemas.microsoft.com/office/powerpoint/2010/main" val="3990801506"/>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View	</a:t>
            </a:r>
            <a:endParaRPr lang="en-US" dirty="0"/>
          </a:p>
        </p:txBody>
      </p:sp>
      <p:sp>
        <p:nvSpPr>
          <p:cNvPr id="3" name="Content Placeholder 2"/>
          <p:cNvSpPr>
            <a:spLocks noGrp="1"/>
          </p:cNvSpPr>
          <p:nvPr>
            <p:ph idx="1"/>
          </p:nvPr>
        </p:nvSpPr>
        <p:spPr/>
        <p:txBody>
          <a:bodyPr/>
          <a:lstStyle/>
          <a:p>
            <a:r>
              <a:rPr lang="en-US" dirty="0" smtClean="0"/>
              <a:t>Virtual table</a:t>
            </a:r>
          </a:p>
          <a:p>
            <a:r>
              <a:rPr lang="en-US" dirty="0" smtClean="0"/>
              <a:t>Window of a data</a:t>
            </a:r>
          </a:p>
        </p:txBody>
      </p:sp>
      <p:pic>
        <p:nvPicPr>
          <p:cNvPr id="4" name="Picture 3"/>
          <p:cNvPicPr>
            <a:picLocks noChangeAspect="1"/>
          </p:cNvPicPr>
          <p:nvPr/>
        </p:nvPicPr>
        <p:blipFill>
          <a:blip r:embed="rId2"/>
          <a:stretch>
            <a:fillRect/>
          </a:stretch>
        </p:blipFill>
        <p:spPr>
          <a:xfrm>
            <a:off x="942730" y="2796706"/>
            <a:ext cx="8128418" cy="2673487"/>
          </a:xfrm>
          <a:prstGeom prst="rect">
            <a:avLst/>
          </a:prstGeom>
        </p:spPr>
      </p:pic>
      <p:pic>
        <p:nvPicPr>
          <p:cNvPr id="5" name="Picture 4"/>
          <p:cNvPicPr>
            <a:picLocks noChangeAspect="1"/>
          </p:cNvPicPr>
          <p:nvPr/>
        </p:nvPicPr>
        <p:blipFill>
          <a:blip r:embed="rId3"/>
          <a:stretch>
            <a:fillRect/>
          </a:stretch>
        </p:blipFill>
        <p:spPr>
          <a:xfrm>
            <a:off x="942730" y="5470193"/>
            <a:ext cx="8128418" cy="1045441"/>
          </a:xfrm>
          <a:prstGeom prst="rect">
            <a:avLst/>
          </a:prstGeom>
        </p:spPr>
      </p:pic>
    </p:spTree>
    <p:extLst>
      <p:ext uri="{BB962C8B-B14F-4D97-AF65-F5344CB8AC3E}">
        <p14:creationId xmlns:p14="http://schemas.microsoft.com/office/powerpoint/2010/main" val="2607144906"/>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876846" y="0"/>
            <a:ext cx="10184443" cy="6796139"/>
          </a:xfrm>
          <a:prstGeom prst="rect">
            <a:avLst/>
          </a:prstGeom>
        </p:spPr>
      </p:pic>
    </p:spTree>
    <p:extLst>
      <p:ext uri="{BB962C8B-B14F-4D97-AF65-F5344CB8AC3E}">
        <p14:creationId xmlns:p14="http://schemas.microsoft.com/office/powerpoint/2010/main" val="4160440973"/>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68691" y="0"/>
            <a:ext cx="10086121" cy="6730528"/>
          </a:xfrm>
          <a:prstGeom prst="rect">
            <a:avLst/>
          </a:prstGeom>
        </p:spPr>
      </p:pic>
    </p:spTree>
    <p:extLst>
      <p:ext uri="{BB962C8B-B14F-4D97-AF65-F5344CB8AC3E}">
        <p14:creationId xmlns:p14="http://schemas.microsoft.com/office/powerpoint/2010/main" val="20091022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04668" y="-1"/>
            <a:ext cx="11743204" cy="6971071"/>
          </a:xfrm>
          <a:prstGeom prst="rect">
            <a:avLst/>
          </a:prstGeom>
        </p:spPr>
      </p:pic>
    </p:spTree>
    <p:extLst>
      <p:ext uri="{BB962C8B-B14F-4D97-AF65-F5344CB8AC3E}">
        <p14:creationId xmlns:p14="http://schemas.microsoft.com/office/powerpoint/2010/main" val="39615936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277098" y="327866"/>
            <a:ext cx="8024218" cy="6169304"/>
          </a:xfrm>
          <a:prstGeom prst="rect">
            <a:avLst/>
          </a:prstGeom>
        </p:spPr>
      </p:pic>
    </p:spTree>
    <p:extLst>
      <p:ext uri="{BB962C8B-B14F-4D97-AF65-F5344CB8AC3E}">
        <p14:creationId xmlns:p14="http://schemas.microsoft.com/office/powerpoint/2010/main" val="221243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518920" y="231658"/>
            <a:ext cx="9021262" cy="6434810"/>
          </a:xfrm>
          <a:prstGeom prst="rect">
            <a:avLst/>
          </a:prstGeom>
        </p:spPr>
      </p:pic>
    </p:spTree>
    <p:extLst>
      <p:ext uri="{BB962C8B-B14F-4D97-AF65-F5344CB8AC3E}">
        <p14:creationId xmlns:p14="http://schemas.microsoft.com/office/powerpoint/2010/main" val="371976450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49709" y="557264"/>
            <a:ext cx="10515600" cy="4351338"/>
          </a:xfrm>
        </p:spPr>
        <p:txBody>
          <a:bodyPr>
            <a:normAutofit/>
          </a:bodyPr>
          <a:lstStyle/>
          <a:p>
            <a:pPr marL="0" indent="0">
              <a:buNone/>
            </a:pPr>
            <a:r>
              <a:rPr lang="en-US" dirty="0" smtClean="0"/>
              <a:t>Relational database</a:t>
            </a:r>
          </a:p>
          <a:p>
            <a:endParaRPr lang="en-US" dirty="0"/>
          </a:p>
          <a:p>
            <a:r>
              <a:rPr lang="en-US" dirty="0" smtClean="0"/>
              <a:t>Oracle</a:t>
            </a:r>
          </a:p>
          <a:p>
            <a:r>
              <a:rPr lang="en-US" dirty="0" smtClean="0"/>
              <a:t>Informix</a:t>
            </a:r>
          </a:p>
          <a:p>
            <a:r>
              <a:rPr lang="en-US" dirty="0" smtClean="0"/>
              <a:t>Access</a:t>
            </a:r>
          </a:p>
          <a:p>
            <a:r>
              <a:rPr lang="en-US" dirty="0" smtClean="0"/>
              <a:t>SQL server</a:t>
            </a:r>
          </a:p>
          <a:p>
            <a:r>
              <a:rPr lang="en-US" dirty="0" smtClean="0"/>
              <a:t>PostgreSQL</a:t>
            </a:r>
          </a:p>
          <a:p>
            <a:r>
              <a:rPr lang="en-US" dirty="0" smtClean="0"/>
              <a:t>MySQL</a:t>
            </a:r>
            <a:endParaRPr lang="en-US" dirty="0"/>
          </a:p>
        </p:txBody>
      </p:sp>
    </p:spTree>
    <p:extLst>
      <p:ext uri="{BB962C8B-B14F-4D97-AF65-F5344CB8AC3E}">
        <p14:creationId xmlns:p14="http://schemas.microsoft.com/office/powerpoint/2010/main" val="10371540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8463</TotalTime>
  <Words>555</Words>
  <Application>Microsoft Office PowerPoint</Application>
  <PresentationFormat>Widescreen</PresentationFormat>
  <Paragraphs>87</Paragraphs>
  <Slides>69</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69</vt:i4>
      </vt:variant>
    </vt:vector>
  </HeadingPairs>
  <TitlesOfParts>
    <vt:vector size="79" baseType="lpstr">
      <vt:lpstr>Arial</vt:lpstr>
      <vt:lpstr>Calibri</vt:lpstr>
      <vt:lpstr>Calibri Light</vt:lpstr>
      <vt:lpstr>Google Sans</vt:lpstr>
      <vt:lpstr>inherit</vt:lpstr>
      <vt:lpstr>Manrope</vt:lpstr>
      <vt:lpstr>Nunito</vt:lpstr>
      <vt:lpstr>var(--h2-family)</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No SQL DBMS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Data analysis</vt:lpstr>
      <vt:lpstr>PowerPoint Presentation</vt:lpstr>
      <vt:lpstr>SQL (Structured Query Language)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Constraints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Database object</vt:lpstr>
      <vt:lpstr>View </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Riyaza</dc:creator>
  <cp:lastModifiedBy>Riyaza</cp:lastModifiedBy>
  <cp:revision>74</cp:revision>
  <dcterms:created xsi:type="dcterms:W3CDTF">2023-12-27T04:58:22Z</dcterms:created>
  <dcterms:modified xsi:type="dcterms:W3CDTF">2024-07-05T08:16:11Z</dcterms:modified>
</cp:coreProperties>
</file>